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6" roundtripDataSignature="AMtx7mj83eOsMAo7ouAqyZdofDDtHqTAN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17" name="Google Shape;17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83" name="Google Shape;83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2"/>
          <p:cNvSpPr txBox="1"/>
          <p:nvPr>
            <p:ph type="title"/>
          </p:nvPr>
        </p:nvSpPr>
        <p:spPr>
          <a:xfrm>
            <a:off x="913794" y="4289374"/>
            <a:ext cx="10364432" cy="81161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2"/>
          <p:cNvSpPr/>
          <p:nvPr>
            <p:ph idx="2" type="pic"/>
          </p:nvPr>
        </p:nvSpPr>
        <p:spPr>
          <a:xfrm>
            <a:off x="1184744" y="698261"/>
            <a:ext cx="9822532" cy="3214136"/>
          </a:xfrm>
          <a:prstGeom prst="roundRect">
            <a:avLst>
              <a:gd fmla="val 4944" name="adj"/>
            </a:avLst>
          </a:prstGeom>
          <a:noFill/>
          <a:ln cap="sq" cmpd="sng" w="82550">
            <a:solidFill>
              <a:srgbClr val="EAEAEA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6" name="Google Shape;86;p12"/>
          <p:cNvSpPr txBox="1"/>
          <p:nvPr>
            <p:ph idx="1" type="body"/>
          </p:nvPr>
        </p:nvSpPr>
        <p:spPr>
          <a:xfrm>
            <a:off x="913774" y="5108728"/>
            <a:ext cx="10364452" cy="682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87" name="Google Shape;87;p12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2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2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91" name="Google Shape;91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3"/>
          <p:cNvSpPr txBox="1"/>
          <p:nvPr>
            <p:ph type="title"/>
          </p:nvPr>
        </p:nvSpPr>
        <p:spPr>
          <a:xfrm>
            <a:off x="913774" y="609599"/>
            <a:ext cx="10364452" cy="34272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3"/>
          <p:cNvSpPr txBox="1"/>
          <p:nvPr>
            <p:ph idx="1" type="body"/>
          </p:nvPr>
        </p:nvSpPr>
        <p:spPr>
          <a:xfrm>
            <a:off x="913775" y="4204821"/>
            <a:ext cx="10364452" cy="1586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94" name="Google Shape;94;p13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3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3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98" name="Google Shape;98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4"/>
          <p:cNvSpPr txBox="1"/>
          <p:nvPr>
            <p:ph type="title"/>
          </p:nvPr>
        </p:nvSpPr>
        <p:spPr>
          <a:xfrm>
            <a:off x="1446212" y="609600"/>
            <a:ext cx="9302752" cy="2992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4"/>
          <p:cNvSpPr txBox="1"/>
          <p:nvPr>
            <p:ph idx="1" type="body"/>
          </p:nvPr>
        </p:nvSpPr>
        <p:spPr>
          <a:xfrm>
            <a:off x="1720644" y="3610032"/>
            <a:ext cx="8752299" cy="594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01" name="Google Shape;101;p14"/>
          <p:cNvSpPr txBox="1"/>
          <p:nvPr>
            <p:ph idx="2" type="body"/>
          </p:nvPr>
        </p:nvSpPr>
        <p:spPr>
          <a:xfrm>
            <a:off x="913774" y="4372796"/>
            <a:ext cx="10364452" cy="14210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02" name="Google Shape;102;p14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4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4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05" name="Google Shape;105;p14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Twentieth Century"/>
              <a:buNone/>
            </a:pPr>
            <a:r>
              <a:rPr b="0" lang="ru-RU" sz="8000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“</a:t>
            </a:r>
            <a:endParaRPr/>
          </a:p>
        </p:txBody>
      </p:sp>
      <p:sp>
        <p:nvSpPr>
          <p:cNvPr id="106" name="Google Shape;106;p14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Twentieth Century"/>
              <a:buNone/>
            </a:pPr>
            <a:r>
              <a:rPr b="0" lang="ru-RU" sz="8000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108" name="Google Shape;108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5"/>
          <p:cNvSpPr txBox="1"/>
          <p:nvPr>
            <p:ph type="title"/>
          </p:nvPr>
        </p:nvSpPr>
        <p:spPr>
          <a:xfrm>
            <a:off x="913775" y="2138721"/>
            <a:ext cx="10364452" cy="25118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5"/>
          <p:cNvSpPr txBox="1"/>
          <p:nvPr>
            <p:ph idx="1" type="body"/>
          </p:nvPr>
        </p:nvSpPr>
        <p:spPr>
          <a:xfrm>
            <a:off x="913775" y="4662335"/>
            <a:ext cx="10364452" cy="11406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11" name="Google Shape;111;p15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15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5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115" name="Google Shape;115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6"/>
          <p:cNvSpPr txBox="1"/>
          <p:nvPr>
            <p:ph type="title"/>
          </p:nvPr>
        </p:nvSpPr>
        <p:spPr>
          <a:xfrm>
            <a:off x="913774" y="609600"/>
            <a:ext cx="10364452" cy="1605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6"/>
          <p:cNvSpPr txBox="1"/>
          <p:nvPr>
            <p:ph idx="1" type="body"/>
          </p:nvPr>
        </p:nvSpPr>
        <p:spPr>
          <a:xfrm>
            <a:off x="913774" y="2367093"/>
            <a:ext cx="3298976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18" name="Google Shape;118;p16"/>
          <p:cNvSpPr txBox="1"/>
          <p:nvPr>
            <p:ph idx="2" type="body"/>
          </p:nvPr>
        </p:nvSpPr>
        <p:spPr>
          <a:xfrm>
            <a:off x="913774" y="2943355"/>
            <a:ext cx="3298976" cy="2847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19" name="Google Shape;119;p16"/>
          <p:cNvSpPr txBox="1"/>
          <p:nvPr>
            <p:ph idx="3" type="body"/>
          </p:nvPr>
        </p:nvSpPr>
        <p:spPr>
          <a:xfrm>
            <a:off x="4452389" y="2367093"/>
            <a:ext cx="329152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20" name="Google Shape;120;p16"/>
          <p:cNvSpPr txBox="1"/>
          <p:nvPr>
            <p:ph idx="4" type="body"/>
          </p:nvPr>
        </p:nvSpPr>
        <p:spPr>
          <a:xfrm>
            <a:off x="4441348" y="2943355"/>
            <a:ext cx="3303351" cy="2847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21" name="Google Shape;121;p16"/>
          <p:cNvSpPr txBox="1"/>
          <p:nvPr>
            <p:ph idx="5" type="body"/>
          </p:nvPr>
        </p:nvSpPr>
        <p:spPr>
          <a:xfrm>
            <a:off x="7973298" y="2367093"/>
            <a:ext cx="330492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22" name="Google Shape;122;p16"/>
          <p:cNvSpPr txBox="1"/>
          <p:nvPr>
            <p:ph idx="6" type="body"/>
          </p:nvPr>
        </p:nvSpPr>
        <p:spPr>
          <a:xfrm>
            <a:off x="7973298" y="2943355"/>
            <a:ext cx="3304928" cy="2847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23" name="Google Shape;123;p16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16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16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 Column">
  <p:cSld name="3 Picture Column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127" name="Google Shape;127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7"/>
          <p:cNvSpPr txBox="1"/>
          <p:nvPr>
            <p:ph type="title"/>
          </p:nvPr>
        </p:nvSpPr>
        <p:spPr>
          <a:xfrm>
            <a:off x="913774" y="610772"/>
            <a:ext cx="10364452" cy="16039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17"/>
          <p:cNvSpPr txBox="1"/>
          <p:nvPr>
            <p:ph idx="1" type="body"/>
          </p:nvPr>
        </p:nvSpPr>
        <p:spPr>
          <a:xfrm>
            <a:off x="913774" y="4204820"/>
            <a:ext cx="3296409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b="0" sz="2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30" name="Google Shape;130;p17"/>
          <p:cNvSpPr/>
          <p:nvPr>
            <p:ph idx="2" type="pic"/>
          </p:nvPr>
        </p:nvSpPr>
        <p:spPr>
          <a:xfrm>
            <a:off x="913774" y="2367093"/>
            <a:ext cx="3296409" cy="1524000"/>
          </a:xfrm>
          <a:prstGeom prst="roundRect">
            <a:avLst>
              <a:gd fmla="val 9363" name="adj"/>
            </a:avLst>
          </a:prstGeom>
          <a:noFill/>
          <a:ln cap="sq" cmpd="sng" w="82550">
            <a:solidFill>
              <a:srgbClr val="EAEAEA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31" name="Google Shape;131;p17"/>
          <p:cNvSpPr txBox="1"/>
          <p:nvPr>
            <p:ph idx="3" type="body"/>
          </p:nvPr>
        </p:nvSpPr>
        <p:spPr>
          <a:xfrm>
            <a:off x="913774" y="4781082"/>
            <a:ext cx="3296409" cy="10101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32" name="Google Shape;132;p17"/>
          <p:cNvSpPr txBox="1"/>
          <p:nvPr>
            <p:ph idx="4" type="body"/>
          </p:nvPr>
        </p:nvSpPr>
        <p:spPr>
          <a:xfrm>
            <a:off x="4442759" y="4204820"/>
            <a:ext cx="330182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b="0" sz="2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33" name="Google Shape;133;p17"/>
          <p:cNvSpPr/>
          <p:nvPr>
            <p:ph idx="5" type="pic"/>
          </p:nvPr>
        </p:nvSpPr>
        <p:spPr>
          <a:xfrm>
            <a:off x="4441348" y="2367093"/>
            <a:ext cx="3303352" cy="1524000"/>
          </a:xfrm>
          <a:prstGeom prst="roundRect">
            <a:avLst>
              <a:gd fmla="val 8841" name="adj"/>
            </a:avLst>
          </a:prstGeom>
          <a:noFill/>
          <a:ln cap="sq" cmpd="sng" w="82550">
            <a:solidFill>
              <a:srgbClr val="EAEAEA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34" name="Google Shape;134;p17"/>
          <p:cNvSpPr txBox="1"/>
          <p:nvPr>
            <p:ph idx="6" type="body"/>
          </p:nvPr>
        </p:nvSpPr>
        <p:spPr>
          <a:xfrm>
            <a:off x="4441348" y="4781080"/>
            <a:ext cx="3303352" cy="10101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35" name="Google Shape;135;p17"/>
          <p:cNvSpPr txBox="1"/>
          <p:nvPr>
            <p:ph idx="7" type="body"/>
          </p:nvPr>
        </p:nvSpPr>
        <p:spPr>
          <a:xfrm>
            <a:off x="7973298" y="4204820"/>
            <a:ext cx="330068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b="0" sz="2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36" name="Google Shape;136;p17"/>
          <p:cNvSpPr/>
          <p:nvPr>
            <p:ph idx="8" type="pic"/>
          </p:nvPr>
        </p:nvSpPr>
        <p:spPr>
          <a:xfrm>
            <a:off x="7973298" y="2367093"/>
            <a:ext cx="3304928" cy="1524000"/>
          </a:xfrm>
          <a:prstGeom prst="roundRect">
            <a:avLst>
              <a:gd fmla="val 8841" name="adj"/>
            </a:avLst>
          </a:prstGeom>
          <a:noFill/>
          <a:ln cap="sq" cmpd="sng" w="82550">
            <a:solidFill>
              <a:srgbClr val="EAEAEA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37" name="Google Shape;137;p17"/>
          <p:cNvSpPr txBox="1"/>
          <p:nvPr>
            <p:ph idx="9" type="body"/>
          </p:nvPr>
        </p:nvSpPr>
        <p:spPr>
          <a:xfrm>
            <a:off x="7973173" y="4781078"/>
            <a:ext cx="3305053" cy="1010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38" name="Google Shape;138;p17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17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17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142" name="Google Shape;142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8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18"/>
          <p:cNvSpPr txBox="1"/>
          <p:nvPr>
            <p:ph idx="1" type="body"/>
          </p:nvPr>
        </p:nvSpPr>
        <p:spPr>
          <a:xfrm rot="5400000">
            <a:off x="4383948" y="-1103080"/>
            <a:ext cx="3424107" cy="103644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45" name="Google Shape;145;p18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18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18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149" name="Google Shape;149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9"/>
          <p:cNvSpPr txBox="1"/>
          <p:nvPr>
            <p:ph type="title"/>
          </p:nvPr>
        </p:nvSpPr>
        <p:spPr>
          <a:xfrm rot="5400000">
            <a:off x="7410763" y="1923738"/>
            <a:ext cx="5181599" cy="25533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19"/>
          <p:cNvSpPr txBox="1"/>
          <p:nvPr>
            <p:ph idx="1" type="body"/>
          </p:nvPr>
        </p:nvSpPr>
        <p:spPr>
          <a:xfrm rot="5400000">
            <a:off x="2152338" y="-628962"/>
            <a:ext cx="5181599" cy="7658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52" name="Google Shape;152;p19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19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19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Title-R1d.png" id="22" name="Google Shape;22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/>
          <p:nvPr>
            <p:ph type="ctrTitle"/>
          </p:nvPr>
        </p:nvSpPr>
        <p:spPr>
          <a:xfrm>
            <a:off x="1751012" y="1300785"/>
            <a:ext cx="8689976" cy="25092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wentieth Century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subTitle"/>
          </p:nvPr>
        </p:nvSpPr>
        <p:spPr>
          <a:xfrm>
            <a:off x="1751012" y="3886200"/>
            <a:ext cx="8689976" cy="1371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>
                <a:solidFill>
                  <a:srgbClr val="7F7F7F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5" name="Google Shape;25;p4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29" name="Google Shape;29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5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36" name="Google Shape;36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6"/>
          <p:cNvSpPr txBox="1"/>
          <p:nvPr>
            <p:ph type="title"/>
          </p:nvPr>
        </p:nvSpPr>
        <p:spPr>
          <a:xfrm>
            <a:off x="913774" y="828563"/>
            <a:ext cx="10351752" cy="273681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wentieth Century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913774" y="3657457"/>
            <a:ext cx="10351752" cy="1368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43" name="Google Shape;43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7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" type="body"/>
          </p:nvPr>
        </p:nvSpPr>
        <p:spPr>
          <a:xfrm>
            <a:off x="913774" y="2367092"/>
            <a:ext cx="5106026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2" type="body"/>
          </p:nvPr>
        </p:nvSpPr>
        <p:spPr>
          <a:xfrm>
            <a:off x="6172200" y="2367092"/>
            <a:ext cx="5105400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51" name="Google Shape;51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8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" type="body"/>
          </p:nvPr>
        </p:nvSpPr>
        <p:spPr>
          <a:xfrm>
            <a:off x="1146328" y="2371018"/>
            <a:ext cx="4873474" cy="67999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  <a:defRPr b="0" sz="2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4" name="Google Shape;54;p8"/>
          <p:cNvSpPr txBox="1"/>
          <p:nvPr>
            <p:ph idx="2" type="body"/>
          </p:nvPr>
        </p:nvSpPr>
        <p:spPr>
          <a:xfrm>
            <a:off x="913774" y="3051012"/>
            <a:ext cx="5106027" cy="274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3" type="body"/>
          </p:nvPr>
        </p:nvSpPr>
        <p:spPr>
          <a:xfrm>
            <a:off x="6396423" y="2371018"/>
            <a:ext cx="4881804" cy="67999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  <a:defRPr b="0" sz="2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6" name="Google Shape;56;p8"/>
          <p:cNvSpPr txBox="1"/>
          <p:nvPr>
            <p:ph idx="4" type="body"/>
          </p:nvPr>
        </p:nvSpPr>
        <p:spPr>
          <a:xfrm>
            <a:off x="6172200" y="3051012"/>
            <a:ext cx="5105401" cy="274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61" name="Google Shape;61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9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67" name="Google Shape;67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0"/>
          <p:cNvSpPr txBox="1"/>
          <p:nvPr>
            <p:ph type="title"/>
          </p:nvPr>
        </p:nvSpPr>
        <p:spPr>
          <a:xfrm>
            <a:off x="913775" y="609600"/>
            <a:ext cx="3935688" cy="20232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1" type="body"/>
          </p:nvPr>
        </p:nvSpPr>
        <p:spPr>
          <a:xfrm>
            <a:off x="5078062" y="609600"/>
            <a:ext cx="6200163" cy="5181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2" type="body"/>
          </p:nvPr>
        </p:nvSpPr>
        <p:spPr>
          <a:xfrm>
            <a:off x="913774" y="2632852"/>
            <a:ext cx="3935689" cy="31583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71" name="Google Shape;71;p10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0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0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75" name="Google Shape;75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1"/>
          <p:cNvSpPr txBox="1"/>
          <p:nvPr>
            <p:ph type="title"/>
          </p:nvPr>
        </p:nvSpPr>
        <p:spPr>
          <a:xfrm>
            <a:off x="913774" y="609600"/>
            <a:ext cx="5934969" cy="20232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/>
          <p:nvPr>
            <p:ph idx="2" type="pic"/>
          </p:nvPr>
        </p:nvSpPr>
        <p:spPr>
          <a:xfrm>
            <a:off x="7424803" y="609601"/>
            <a:ext cx="3255358" cy="5181600"/>
          </a:xfrm>
          <a:prstGeom prst="roundRect">
            <a:avLst>
              <a:gd fmla="val 4943" name="adj"/>
            </a:avLst>
          </a:prstGeom>
          <a:noFill/>
          <a:ln cap="sq" cmpd="sng" w="82550">
            <a:solidFill>
              <a:srgbClr val="EAEAEA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913794" y="2632852"/>
            <a:ext cx="5934949" cy="31583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79" name="Google Shape;79;p11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1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1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2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lt1"/>
            </a:gs>
            <a:gs pos="100000">
              <a:srgbClr val="B7B7B7"/>
            </a:gs>
          </a:gsLst>
          <a:lin ang="5400000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DROBO-FS\QuickDrops\JB\PPTX NG\Droplets\LightingOverlay.png" id="10" name="Google Shape;10;p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-1"/>
            <a:ext cx="12192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  <a:defRPr b="0" i="0" sz="3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2"/>
          <p:cNvSpPr txBox="1"/>
          <p:nvPr>
            <p:ph idx="1" type="body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29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3175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3175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175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3175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3175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3175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Relationship Id="rId4" Type="http://schemas.openxmlformats.org/officeDocument/2006/relationships/image" Target="../media/image6.jpg"/><Relationship Id="rId5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"/>
          <p:cNvSpPr txBox="1"/>
          <p:nvPr/>
        </p:nvSpPr>
        <p:spPr>
          <a:xfrm>
            <a:off x="2415979" y="-7988"/>
            <a:ext cx="7530790" cy="4341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ru-RU" sz="2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Багатофункціональна гібридна воднева станція</a:t>
            </a:r>
            <a:endParaRPr b="1" i="0" sz="2800" u="sng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1" name="Google Shape;161;p1"/>
          <p:cNvSpPr txBox="1"/>
          <p:nvPr/>
        </p:nvSpPr>
        <p:spPr>
          <a:xfrm>
            <a:off x="2666996" y="6223556"/>
            <a:ext cx="8424300" cy="6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ru-RU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Загальний вигляд розроблених дослідних  установок</a:t>
            </a:r>
            <a:endParaRPr b="0" i="0" sz="2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2" name="Google Shape;162;p1"/>
          <p:cNvPicPr preferRelativeResize="0"/>
          <p:nvPr/>
        </p:nvPicPr>
        <p:blipFill rotWithShape="1">
          <a:blip r:embed="rId3">
            <a:alphaModFix/>
          </a:blip>
          <a:srcRect b="27014" l="49847" r="35547" t="43643"/>
          <a:stretch/>
        </p:blipFill>
        <p:spPr>
          <a:xfrm>
            <a:off x="8491765" y="2600643"/>
            <a:ext cx="3131185" cy="3538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443" y="1433788"/>
            <a:ext cx="2733730" cy="485996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"/>
          <p:cNvSpPr txBox="1"/>
          <p:nvPr/>
        </p:nvSpPr>
        <p:spPr>
          <a:xfrm>
            <a:off x="3061253" y="1574154"/>
            <a:ext cx="5430512" cy="2256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ru-RU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Готовність: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⮚"/>
            </a:pPr>
            <a:r>
              <a:rPr b="0" i="0" lang="ru-RU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Підтверджено лабораторними дослідженнями збільшення ефективності генерації.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⮚"/>
            </a:pPr>
            <a:r>
              <a:rPr b="0" i="0" lang="ru-RU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Проводяться випробовування генераторів водню з подальшою можливістю впровадження технології у різних виробничих процесах (з використанням відновлювальних джерел).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⮚"/>
            </a:pPr>
            <a:r>
              <a:rPr b="0" i="0" lang="ru-RU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Отримано патент України на винахід «Мехатронний електролізер для отримання водню та кисню» № a201804271,</a:t>
            </a:r>
            <a:endParaRPr b="0" i="0" sz="11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ru-RU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Переваги: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ru-RU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Підвищена продуктивність і енергоефективність;</a:t>
            </a:r>
            <a:endParaRPr b="0" i="0" sz="11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✔"/>
            </a:pPr>
            <a:r>
              <a:rPr b="0" i="0" lang="ru-RU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спрощення конструкції пристрою та зменшення собівартості кінцевого продукту – водню;</a:t>
            </a:r>
            <a:endParaRPr b="0" i="0" sz="11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✔"/>
            </a:pPr>
            <a:r>
              <a:rPr b="0" i="0" lang="ru-RU" sz="1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максимальна безпечність для персоналу та довкілля.</a:t>
            </a:r>
            <a:endParaRPr b="0" i="0" sz="11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5" name="Google Shape;165;p1"/>
          <p:cNvSpPr txBox="1"/>
          <p:nvPr/>
        </p:nvSpPr>
        <p:spPr>
          <a:xfrm>
            <a:off x="8491765" y="1188648"/>
            <a:ext cx="5502527" cy="12772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1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Технічні показники: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1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U -60 ±10% ώ- 50 Гц</a:t>
            </a:r>
            <a:endParaRPr b="0" i="0" sz="11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0" i="0" lang="ru-RU" sz="11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Q-1,8 л/хв; P-0,2 атм.</a:t>
            </a:r>
            <a:endParaRPr b="0" i="0" sz="11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0" i="0" lang="ru-RU" sz="11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P-500 ±15% Вт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0" i="0" lang="ru-RU" sz="11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m-1кг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0" i="0" lang="ru-RU" sz="11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К-ть пл. – 25 шт. (60Х75Х1мм AISI 316)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0" i="0" lang="ru-RU" sz="11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частота УЗГ -28 кГц</a:t>
            </a:r>
            <a:endParaRPr b="0" i="0" sz="11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6" name="Google Shape;166;p1"/>
          <p:cNvSpPr txBox="1"/>
          <p:nvPr/>
        </p:nvSpPr>
        <p:spPr>
          <a:xfrm>
            <a:off x="277788" y="493555"/>
            <a:ext cx="11108364" cy="1046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2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    Проект відноситься до технології та пристроїв для отримання водню та кисню шляхом електролізу з метою створення водневих генераторів підвищеної ефективності та забезпечення паливною енергетичною сировиною промислових об’єктів, автотранспорту та комунального господарства.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    Для вирішення поставленої мети в мехатронному електролізері впроваджено автоматичну (мехатронну) систему керування та застосування додаткового ультразвукового поля з метою прискорення процесу газовиділення, очищення електродів та перемішування електроліту.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67" name="Google Shape;167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72401" y="3670573"/>
            <a:ext cx="3647200" cy="243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"/>
          <p:cNvSpPr txBox="1"/>
          <p:nvPr/>
        </p:nvSpPr>
        <p:spPr>
          <a:xfrm>
            <a:off x="57313" y="63635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https://youtu.be/iY4y0pscai8</a:t>
            </a:r>
            <a:endParaRPr/>
          </a:p>
        </p:txBody>
      </p:sp>
      <p:sp>
        <p:nvSpPr>
          <p:cNvPr id="169" name="Google Shape;169;p1"/>
          <p:cNvSpPr txBox="1"/>
          <p:nvPr/>
        </p:nvSpPr>
        <p:spPr>
          <a:xfrm>
            <a:off x="9147750" y="62937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https://youtu.be/_0RGay8FQgU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roplet">
  <a:themeElements>
    <a:clrScheme name="Droplet">
      <a:dk1>
        <a:srgbClr val="000000"/>
      </a:dk1>
      <a:lt1>
        <a:srgbClr val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2021-07-08T17:32:58Z</dcterms:created>
  <dc:creator>Пользователь Asus</dc:creator>
</cp:coreProperties>
</file>